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269" r:id="rId6"/>
    <p:sldId id="271" r:id="rId7"/>
    <p:sldId id="272" r:id="rId8"/>
    <p:sldId id="273" r:id="rId9"/>
    <p:sldId id="274" r:id="rId10"/>
    <p:sldId id="258" r:id="rId11"/>
    <p:sldId id="259" r:id="rId12"/>
    <p:sldId id="260" r:id="rId13"/>
    <p:sldId id="270" r:id="rId14"/>
  </p:sldIdLst>
  <p:sldSz cx="14630400" cy="8229600"/>
  <p:notesSz cx="8229600" cy="14630400"/>
  <p:embeddedFontLst>
    <p:embeddedFont>
      <p:font typeface="Comfortaa" panose="020B0604020202020204" charset="0"/>
      <p:regular r:id="rId17"/>
    </p:embeddedFont>
    <p:embeddedFont>
      <p:font typeface="Montserrat" panose="00000500000000000000" pitchFamily="2" charset="-52"/>
      <p:regular r:id="rId18"/>
      <p:bold r:id="rId19"/>
      <p:italic r:id="rId20"/>
      <p:boldItalic r:id="rId21"/>
    </p:embeddedFont>
    <p:embeddedFont>
      <p:font typeface="Montserrat Bold" panose="00000800000000000000" charset="-52"/>
      <p:bold r:id="rId22"/>
    </p:embeddedFont>
    <p:embeddedFont>
      <p:font typeface="Raleway Medium" pitchFamily="2" charset="-52"/>
      <p:regular r:id="rId23"/>
      <p: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033" autoAdjust="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61EAECE-76C4-1485-B5F9-C6057B279B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52E67A-B078-5986-6E04-ECC7531AFB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43F65-C098-4942-BE24-314CD02633C4}" type="datetimeFigureOut">
              <a:rPr lang="ru-RU" smtClean="0"/>
              <a:t>12.01.2025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594F9A-CE99-99FB-7DE0-60EED3562A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01AFEA-A485-4370-E522-18CAF412D9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A044F-C980-4682-94B5-ABF8EDF8B4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800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450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  <p:extLst>
      <p:ext uri="{BB962C8B-B14F-4D97-AF65-F5344CB8AC3E}">
        <p14:creationId xmlns:p14="http://schemas.microsoft.com/office/powerpoint/2010/main" val="3652547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  <p:extLst>
      <p:ext uri="{BB962C8B-B14F-4D97-AF65-F5344CB8AC3E}">
        <p14:creationId xmlns:p14="http://schemas.microsoft.com/office/powerpoint/2010/main" val="90194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2" y="1075040"/>
            <a:ext cx="7729117" cy="4195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Разработка мобильного приложения для автоматического распознавания </a:t>
            </a:r>
            <a:r>
              <a:rPr lang="en-US" sz="4400" b="1" dirty="0" err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речевых</a:t>
            </a: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 err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нарушений</a:t>
            </a:r>
            <a:r>
              <a:rPr lang="ru-RU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– </a:t>
            </a:r>
            <a:r>
              <a:rPr lang="en-US" sz="5400" b="1" dirty="0" err="1">
                <a:solidFill>
                  <a:srgbClr val="00B0F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SpeakSense</a:t>
            </a:r>
            <a:endParaRPr lang="en-US" sz="5400" dirty="0">
              <a:solidFill>
                <a:srgbClr val="00B0F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81062" y="5327775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2800" b="1" dirty="0" err="1">
                <a:solidFill>
                  <a:schemeClr val="bg1"/>
                </a:solidFill>
                <a:latin typeface="Comfortaa" panose="020B0604020202020204" charset="0"/>
                <a:ea typeface="Comfortaa Bold" pitchFamily="34" charset="-122"/>
                <a:cs typeface="Comfortaa Bold" pitchFamily="34" charset="-120"/>
              </a:rPr>
              <a:t>Команда</a:t>
            </a:r>
            <a:r>
              <a:rPr lang="en-US" sz="2800" b="1" dirty="0">
                <a:solidFill>
                  <a:schemeClr val="bg1"/>
                </a:solidFill>
                <a:latin typeface="Comfortaa" panose="020B0604020202020204" charset="0"/>
                <a:ea typeface="Comfortaa Bold" pitchFamily="34" charset="-122"/>
                <a:cs typeface="Comfortaa Bold" pitchFamily="34" charset="-120"/>
              </a:rPr>
              <a:t> «Legion»</a:t>
            </a:r>
            <a:endParaRPr lang="en-US" sz="2800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D6D75D5F-CF22-DCD3-DB38-D24DCB86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9326" y="2342435"/>
            <a:ext cx="11803023" cy="662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400" b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Команд</a:t>
            </a:r>
            <a:r>
              <a:rPr lang="ru-RU" sz="4400" b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</a:t>
            </a:r>
            <a:endParaRPr lang="ru-RU" sz="4150" b="1" kern="0" spc="-42" dirty="0">
              <a:solidFill>
                <a:srgbClr val="FFFFFF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5156679" y="3510935"/>
            <a:ext cx="2987039" cy="662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050" dirty="0"/>
          </a:p>
        </p:txBody>
      </p:sp>
      <p:pic>
        <p:nvPicPr>
          <p:cNvPr id="4" name="Рисунок 3" descr="Изображение выглядит как черный, темнота">
            <a:extLst>
              <a:ext uri="{FF2B5EF4-FFF2-40B4-BE49-F238E27FC236}">
                <a16:creationId xmlns:a16="http://schemas.microsoft.com/office/drawing/2014/main" id="{377B0B4D-CDB4-D316-F952-367654FB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576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Графика, графический дизайн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C251F9B0-574F-98CC-13B9-17B10F94C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15" y="0"/>
            <a:ext cx="2185769" cy="2185769"/>
          </a:xfrm>
          <a:prstGeom prst="rect">
            <a:avLst/>
          </a:prstGeom>
        </p:spPr>
      </p:pic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C66272AB-F526-4551-6283-7D0D27EF4C92}"/>
              </a:ext>
            </a:extLst>
          </p:cNvPr>
          <p:cNvSpPr/>
          <p:nvPr/>
        </p:nvSpPr>
        <p:spPr>
          <a:xfrm>
            <a:off x="847940" y="3553675"/>
            <a:ext cx="2018370" cy="1987149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ACC185FA-1C3F-025B-719E-05039FDE851D}"/>
              </a:ext>
            </a:extLst>
          </p:cNvPr>
          <p:cNvSpPr/>
          <p:nvPr/>
        </p:nvSpPr>
        <p:spPr>
          <a:xfrm>
            <a:off x="3622333" y="4595514"/>
            <a:ext cx="2018370" cy="1987149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C064861F-2340-4C1E-6212-56C64F1CEC66}"/>
              </a:ext>
            </a:extLst>
          </p:cNvPr>
          <p:cNvSpPr/>
          <p:nvPr/>
        </p:nvSpPr>
        <p:spPr>
          <a:xfrm>
            <a:off x="6474189" y="3553675"/>
            <a:ext cx="2018370" cy="1987149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C8096DD3-AB9A-988D-F12A-D9DCF54EE594}"/>
              </a:ext>
            </a:extLst>
          </p:cNvPr>
          <p:cNvSpPr/>
          <p:nvPr/>
        </p:nvSpPr>
        <p:spPr>
          <a:xfrm>
            <a:off x="9412742" y="4547250"/>
            <a:ext cx="2018370" cy="1987149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335E6ECF-E464-BC37-71FA-725A108FF483}"/>
              </a:ext>
            </a:extLst>
          </p:cNvPr>
          <p:cNvSpPr/>
          <p:nvPr/>
        </p:nvSpPr>
        <p:spPr>
          <a:xfrm>
            <a:off x="12125513" y="3553674"/>
            <a:ext cx="2018370" cy="1987149"/>
          </a:xfrm>
          <a:prstGeom prst="flowChartConnector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75AAB-19BE-4E6B-7D86-22A8A85E9B0D}"/>
              </a:ext>
            </a:extLst>
          </p:cNvPr>
          <p:cNvSpPr txBox="1"/>
          <p:nvPr/>
        </p:nvSpPr>
        <p:spPr>
          <a:xfrm>
            <a:off x="482467" y="5686960"/>
            <a:ext cx="2749317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b="1" kern="0" spc="-21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Кузнецов Владислав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b="0" kern="0" spc="-21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Тимлид</a:t>
            </a:r>
            <a:endParaRPr lang="en-US" sz="1800" b="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95864-C422-73B7-403F-E0C324FAFCB0}"/>
              </a:ext>
            </a:extLst>
          </p:cNvPr>
          <p:cNvSpPr txBox="1"/>
          <p:nvPr/>
        </p:nvSpPr>
        <p:spPr>
          <a:xfrm>
            <a:off x="6031252" y="5686959"/>
            <a:ext cx="2987039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Денисова Елизавета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Аналитик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B52A32-F4E7-008A-2262-F882E15D5316}"/>
              </a:ext>
            </a:extLst>
          </p:cNvPr>
          <p:cNvSpPr txBox="1"/>
          <p:nvPr/>
        </p:nvSpPr>
        <p:spPr>
          <a:xfrm>
            <a:off x="12125513" y="5686960"/>
            <a:ext cx="2396033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b="1" kern="0" spc="-21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Зайкова Снежана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b="0" kern="0" spc="-21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Дизайнер</a:t>
            </a:r>
            <a:endParaRPr lang="en-US" sz="1800" b="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84F140-4406-DB53-A111-4F5A72CB7B72}"/>
              </a:ext>
            </a:extLst>
          </p:cNvPr>
          <p:cNvSpPr txBox="1"/>
          <p:nvPr/>
        </p:nvSpPr>
        <p:spPr>
          <a:xfrm>
            <a:off x="3153279" y="6757469"/>
            <a:ext cx="2956478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Беликов Данил</a:t>
            </a:r>
          </a:p>
          <a:p>
            <a:pPr algn="ctr">
              <a:lnSpc>
                <a:spcPts val="2600"/>
              </a:lnSpc>
            </a:pPr>
            <a:r>
              <a:rPr lang="en-US" sz="1800" dirty="0">
                <a:solidFill>
                  <a:schemeClr val="bg1"/>
                </a:solidFill>
                <a:latin typeface="Comfortaa Bold"/>
                <a:ea typeface="Comfortaa Bold"/>
              </a:rPr>
              <a:t>Backend-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разработчик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10346-B5E5-4E15-6DD7-E0036EBBE441}"/>
              </a:ext>
            </a:extLst>
          </p:cNvPr>
          <p:cNvSpPr txBox="1"/>
          <p:nvPr/>
        </p:nvSpPr>
        <p:spPr>
          <a:xfrm>
            <a:off x="8898750" y="6757470"/>
            <a:ext cx="3046354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Гук Егор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Comfortaa Bold"/>
                <a:ea typeface="Comfortaa Bold"/>
              </a:rPr>
              <a:t>Frontend-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разработчик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9326" y="2342435"/>
            <a:ext cx="11803023" cy="662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400" b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Команд</a:t>
            </a:r>
            <a:r>
              <a:rPr lang="ru-RU" sz="4400" b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</a:t>
            </a:r>
            <a:endParaRPr lang="ru-RU" sz="4150" b="1" kern="0" spc="-42" dirty="0">
              <a:solidFill>
                <a:srgbClr val="FFFFFF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5156679" y="3510935"/>
            <a:ext cx="2987039" cy="662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050" dirty="0"/>
          </a:p>
        </p:txBody>
      </p:sp>
      <p:pic>
        <p:nvPicPr>
          <p:cNvPr id="4" name="Рисунок 3" descr="Изображение выглядит как черный, темнота">
            <a:extLst>
              <a:ext uri="{FF2B5EF4-FFF2-40B4-BE49-F238E27FC236}">
                <a16:creationId xmlns:a16="http://schemas.microsoft.com/office/drawing/2014/main" id="{377B0B4D-CDB4-D316-F952-367654FB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576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Графика, графический дизайн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C251F9B0-574F-98CC-13B9-17B10F94C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15" y="0"/>
            <a:ext cx="2185769" cy="2185769"/>
          </a:xfrm>
          <a:prstGeom prst="rect">
            <a:avLst/>
          </a:prstGeom>
        </p:spPr>
      </p:pic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C66272AB-F526-4551-6283-7D0D27EF4C92}"/>
              </a:ext>
            </a:extLst>
          </p:cNvPr>
          <p:cNvSpPr/>
          <p:nvPr/>
        </p:nvSpPr>
        <p:spPr>
          <a:xfrm>
            <a:off x="847940" y="3553675"/>
            <a:ext cx="2018370" cy="1987149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ACC185FA-1C3F-025B-719E-05039FDE851D}"/>
              </a:ext>
            </a:extLst>
          </p:cNvPr>
          <p:cNvSpPr/>
          <p:nvPr/>
        </p:nvSpPr>
        <p:spPr>
          <a:xfrm>
            <a:off x="3622333" y="4595514"/>
            <a:ext cx="2018370" cy="1987149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C064861F-2340-4C1E-6212-56C64F1CEC66}"/>
              </a:ext>
            </a:extLst>
          </p:cNvPr>
          <p:cNvSpPr/>
          <p:nvPr/>
        </p:nvSpPr>
        <p:spPr>
          <a:xfrm>
            <a:off x="6474189" y="3553675"/>
            <a:ext cx="2018370" cy="1987149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C8096DD3-AB9A-988D-F12A-D9DCF54EE594}"/>
              </a:ext>
            </a:extLst>
          </p:cNvPr>
          <p:cNvSpPr/>
          <p:nvPr/>
        </p:nvSpPr>
        <p:spPr>
          <a:xfrm>
            <a:off x="9412742" y="4547250"/>
            <a:ext cx="2018370" cy="1987149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335E6ECF-E464-BC37-71FA-725A108FF483}"/>
              </a:ext>
            </a:extLst>
          </p:cNvPr>
          <p:cNvSpPr/>
          <p:nvPr/>
        </p:nvSpPr>
        <p:spPr>
          <a:xfrm>
            <a:off x="12125513" y="3553674"/>
            <a:ext cx="2018370" cy="1987149"/>
          </a:xfrm>
          <a:prstGeom prst="flowChartConnector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75AAB-19BE-4E6B-7D86-22A8A85E9B0D}"/>
              </a:ext>
            </a:extLst>
          </p:cNvPr>
          <p:cNvSpPr txBox="1"/>
          <p:nvPr/>
        </p:nvSpPr>
        <p:spPr>
          <a:xfrm>
            <a:off x="482467" y="5686960"/>
            <a:ext cx="2749317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b="1" kern="0" spc="-21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Кузнецов Владислав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b="0" kern="0" spc="-21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Тимлид</a:t>
            </a:r>
            <a:endParaRPr lang="en-US" sz="1800" b="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95864-C422-73B7-403F-E0C324FAFCB0}"/>
              </a:ext>
            </a:extLst>
          </p:cNvPr>
          <p:cNvSpPr txBox="1"/>
          <p:nvPr/>
        </p:nvSpPr>
        <p:spPr>
          <a:xfrm>
            <a:off x="6031252" y="5686959"/>
            <a:ext cx="2987039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Денисова Елизавета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Аналитик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B52A32-F4E7-008A-2262-F882E15D5316}"/>
              </a:ext>
            </a:extLst>
          </p:cNvPr>
          <p:cNvSpPr txBox="1"/>
          <p:nvPr/>
        </p:nvSpPr>
        <p:spPr>
          <a:xfrm>
            <a:off x="12125513" y="5686960"/>
            <a:ext cx="2396033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b="1" kern="0" spc="-21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Зайкова Снежана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b="0" kern="0" spc="-21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Дизайнер</a:t>
            </a:r>
            <a:endParaRPr lang="en-US" sz="1800" b="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84F140-4406-DB53-A111-4F5A72CB7B72}"/>
              </a:ext>
            </a:extLst>
          </p:cNvPr>
          <p:cNvSpPr txBox="1"/>
          <p:nvPr/>
        </p:nvSpPr>
        <p:spPr>
          <a:xfrm>
            <a:off x="3153279" y="6757469"/>
            <a:ext cx="2956478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Беликов Данил</a:t>
            </a:r>
          </a:p>
          <a:p>
            <a:pPr algn="ctr">
              <a:lnSpc>
                <a:spcPts val="2600"/>
              </a:lnSpc>
            </a:pPr>
            <a:r>
              <a:rPr lang="en-US" sz="1800" dirty="0">
                <a:solidFill>
                  <a:schemeClr val="bg1"/>
                </a:solidFill>
                <a:latin typeface="Comfortaa Bold"/>
                <a:ea typeface="Comfortaa Bold"/>
              </a:rPr>
              <a:t>Backend-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разработчик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10346-B5E5-4E15-6DD7-E0036EBBE441}"/>
              </a:ext>
            </a:extLst>
          </p:cNvPr>
          <p:cNvSpPr txBox="1"/>
          <p:nvPr/>
        </p:nvSpPr>
        <p:spPr>
          <a:xfrm>
            <a:off x="8898750" y="6757470"/>
            <a:ext cx="3046354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Гук Егор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Comfortaa Bold"/>
                <a:ea typeface="Comfortaa Bold"/>
              </a:rPr>
              <a:t>Frontend-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разработчик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77058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Проблема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3730793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Существующие модели распознавания речи не справляются с нарушениями артикуляции. Это приводит к низкой точности и неудовлетворительному опыту для пользователей.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6030" y="860703"/>
            <a:ext cx="7444740" cy="2022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Целевая аудитория и проблемы текущих решений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336030" y="3247549"/>
            <a:ext cx="3601045" cy="2521863"/>
          </a:xfrm>
          <a:prstGeom prst="roundRect">
            <a:avLst>
              <a:gd name="adj" fmla="val 1444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578798" y="3490317"/>
            <a:ext cx="269748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Родители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78798" y="3973116"/>
            <a:ext cx="3115508" cy="1553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Низкая точность диагностики, отсутствие персональных рекомендаций.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79844" y="3247549"/>
            <a:ext cx="3601045" cy="2521863"/>
          </a:xfrm>
          <a:prstGeom prst="roundRect">
            <a:avLst>
              <a:gd name="adj" fmla="val 1444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422612" y="3490317"/>
            <a:ext cx="269748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Логопеды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22612" y="3973116"/>
            <a:ext cx="3115508" cy="1553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Отсутствие удобного инструмента для анализа речи и составления индивидуальных планов.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36030" y="6012180"/>
            <a:ext cx="7444740" cy="1356717"/>
          </a:xfrm>
          <a:prstGeom prst="roundRect">
            <a:avLst>
              <a:gd name="adj" fmla="val 2684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6578798" y="6254948"/>
            <a:ext cx="394942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Люди с нарушениями речи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78798" y="6737747"/>
            <a:ext cx="6959203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Неудобный интерфейс, недостаточная персонализация.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819" y="909995"/>
            <a:ext cx="4952643" cy="64096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7236" y="587812"/>
            <a:ext cx="4744641" cy="59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Обзор аналогов</a:t>
            </a:r>
            <a:endParaRPr lang="en-US" sz="3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6" y="1501021"/>
            <a:ext cx="640437" cy="6404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7236" y="2354937"/>
            <a:ext cx="237232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Novator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747236" y="2779514"/>
            <a:ext cx="764952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Анализирует фразы, но не предлагает индивидуальных рекомендаций.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36" y="3761423"/>
            <a:ext cx="640437" cy="64043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7236" y="4615339"/>
            <a:ext cx="237232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Яндекс Разговор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47236" y="5039916"/>
            <a:ext cx="764952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Превращает речь в текст, но не работает с нарушениями.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36" y="6021824"/>
            <a:ext cx="640437" cy="64043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7236" y="6875740"/>
            <a:ext cx="237232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Relate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747236" y="7300317"/>
            <a:ext cx="764952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Находится в стадии разработки, точность не подтверждена.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3870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Решение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241471"/>
            <a:ext cx="6172200" cy="19812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451" y="4505801"/>
            <a:ext cx="2123242" cy="8530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36100" y="4770715"/>
            <a:ext cx="123706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5411391" y="4757499"/>
            <a:ext cx="293250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Обученные модели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222558" y="5375077"/>
            <a:ext cx="8463915" cy="15240"/>
          </a:xfrm>
          <a:prstGeom prst="roundRect">
            <a:avLst>
              <a:gd name="adj" fmla="val 2478012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771" y="5421749"/>
            <a:ext cx="4246483" cy="8530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05382" y="5596533"/>
            <a:ext cx="18514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5"/>
          <p:cNvSpPr/>
          <p:nvPr/>
        </p:nvSpPr>
        <p:spPr>
          <a:xfrm>
            <a:off x="6472952" y="5673447"/>
            <a:ext cx="463343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Специализированные данные</a:t>
            </a:r>
            <a:endParaRPr lang="en-US" sz="2200" dirty="0"/>
          </a:p>
        </p:txBody>
      </p:sp>
      <p:sp>
        <p:nvSpPr>
          <p:cNvPr id="11" name="Shape 6"/>
          <p:cNvSpPr/>
          <p:nvPr/>
        </p:nvSpPr>
        <p:spPr>
          <a:xfrm>
            <a:off x="6284119" y="6291024"/>
            <a:ext cx="7402354" cy="15240"/>
          </a:xfrm>
          <a:prstGeom prst="roundRect">
            <a:avLst>
              <a:gd name="adj" fmla="val 2478012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09" y="6337697"/>
            <a:ext cx="6369725" cy="8530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003715" y="6512481"/>
            <a:ext cx="18859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7534632" y="6589395"/>
            <a:ext cx="409063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Простота использования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12" y="2271474"/>
            <a:ext cx="4915376" cy="36865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6024" y="638770"/>
            <a:ext cx="7544752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 err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Проектирование</a:t>
            </a: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продукта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6286024" y="2250638"/>
            <a:ext cx="3658195" cy="3104198"/>
          </a:xfrm>
          <a:prstGeom prst="roundRect">
            <a:avLst>
              <a:gd name="adj" fmla="val 1104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6514386" y="2479000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Модули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514386" y="2933343"/>
            <a:ext cx="3201472" cy="2193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Приложение состоит из модулей записи речи, обработки, обратной связи и интерфейса пользователя, каждый из которых выполняет свою задачу.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2581" y="2250638"/>
            <a:ext cx="3658195" cy="3104198"/>
          </a:xfrm>
          <a:prstGeom prst="roundRect">
            <a:avLst>
              <a:gd name="adj" fmla="val 1104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5"/>
          <p:cNvSpPr/>
          <p:nvPr/>
        </p:nvSpPr>
        <p:spPr>
          <a:xfrm>
            <a:off x="10400943" y="2479000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Технологии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10400943" y="2933343"/>
            <a:ext cx="3201472" cy="1827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Для разработки мы используем передовые технологии, такие как Kivy, Python, MySQL, TensorFlow и PyTorch.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6024" y="5583198"/>
            <a:ext cx="7544752" cy="2007632"/>
          </a:xfrm>
          <a:prstGeom prst="roundRect">
            <a:avLst>
              <a:gd name="adj" fmla="val 1707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8"/>
          <p:cNvSpPr/>
          <p:nvPr/>
        </p:nvSpPr>
        <p:spPr>
          <a:xfrm>
            <a:off x="6514386" y="5811560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Прототип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6514386" y="6265902"/>
            <a:ext cx="7088029" cy="1096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Прототип приложения разработан в Figma, и включает экраны регистрации, авторизации, записи, результатов, личного кабинета, и настроек.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290" y="546497"/>
            <a:ext cx="5119568" cy="48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00" b="1" dirty="0" err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Планирование</a:t>
            </a:r>
            <a:r>
              <a:rPr lang="en-US" sz="3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работ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303770" y="1376839"/>
            <a:ext cx="22860" cy="6306145"/>
          </a:xfrm>
          <a:prstGeom prst="roundRect">
            <a:avLst>
              <a:gd name="adj" fmla="val 1140424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6534269" y="1756410"/>
            <a:ext cx="608290" cy="22860"/>
          </a:xfrm>
          <a:prstGeom prst="roundRect">
            <a:avLst>
              <a:gd name="adj" fmla="val 1140424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7119699" y="1572339"/>
            <a:ext cx="391001" cy="391001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7269599" y="1651992"/>
            <a:ext cx="9108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428292" y="1550551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Этап 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08290" y="1896070"/>
            <a:ext cx="5751076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Аналитик собирает требования и формирует техническое задание. Тимлид организует встречу, ставит задачи и создаёт план разработки. Дизайнер делает первые эскизы интерфейса.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87841" y="2625209"/>
            <a:ext cx="608290" cy="22860"/>
          </a:xfrm>
          <a:prstGeom prst="roundRect">
            <a:avLst>
              <a:gd name="adj" fmla="val 1140424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8"/>
          <p:cNvSpPr/>
          <p:nvPr/>
        </p:nvSpPr>
        <p:spPr>
          <a:xfrm>
            <a:off x="7119699" y="2441138"/>
            <a:ext cx="391001" cy="391001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7246977" y="2520791"/>
            <a:ext cx="136327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271034" y="2419350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Этап 2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8271034" y="2764869"/>
            <a:ext cx="5751076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Тимлид разрабатывает архитектуру приложения, backend-разработчик проектирует API и структуру базы данных, frontend-разработчик определяет структуру клиентской части.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534269" y="3475673"/>
            <a:ext cx="608290" cy="22860"/>
          </a:xfrm>
          <a:prstGeom prst="roundRect">
            <a:avLst>
              <a:gd name="adj" fmla="val 1140424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Shape 13"/>
          <p:cNvSpPr/>
          <p:nvPr/>
        </p:nvSpPr>
        <p:spPr>
          <a:xfrm>
            <a:off x="7119699" y="3291602"/>
            <a:ext cx="391001" cy="391001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7245787" y="3371255"/>
            <a:ext cx="138827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4428292" y="3269813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Этап 3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608290" y="3615333"/>
            <a:ext cx="5751076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Дизайнер создаёт макеты экранов и передаёт их frontend-разработчику.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487841" y="4326255"/>
            <a:ext cx="608290" cy="22860"/>
          </a:xfrm>
          <a:prstGeom prst="roundRect">
            <a:avLst>
              <a:gd name="adj" fmla="val 1140424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Shape 18"/>
          <p:cNvSpPr/>
          <p:nvPr/>
        </p:nvSpPr>
        <p:spPr>
          <a:xfrm>
            <a:off x="7119699" y="4142184"/>
            <a:ext cx="391001" cy="391001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7239476" y="4221837"/>
            <a:ext cx="151328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8271034" y="4120396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Этап 4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8271034" y="4465915"/>
            <a:ext cx="5751076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Backend-разработчик реализует серверную часть и алгоритмы обработки речи.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534269" y="5108258"/>
            <a:ext cx="608290" cy="22860"/>
          </a:xfrm>
          <a:prstGeom prst="roundRect">
            <a:avLst>
              <a:gd name="adj" fmla="val 1140424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Shape 23"/>
          <p:cNvSpPr/>
          <p:nvPr/>
        </p:nvSpPr>
        <p:spPr>
          <a:xfrm>
            <a:off x="7119699" y="4924187"/>
            <a:ext cx="391001" cy="391001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Text 24"/>
          <p:cNvSpPr/>
          <p:nvPr/>
        </p:nvSpPr>
        <p:spPr>
          <a:xfrm>
            <a:off x="7242215" y="5003840"/>
            <a:ext cx="145852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4428292" y="4902398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Этап 5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608290" y="5247918"/>
            <a:ext cx="5751076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Frontend-разработчик реализует экраны приложения, интегрируя их с backend.</a:t>
            </a:r>
            <a:endParaRPr lang="en-US" sz="1350" dirty="0"/>
          </a:p>
        </p:txBody>
      </p:sp>
      <p:sp>
        <p:nvSpPr>
          <p:cNvPr id="29" name="Shape 27"/>
          <p:cNvSpPr/>
          <p:nvPr/>
        </p:nvSpPr>
        <p:spPr>
          <a:xfrm>
            <a:off x="7487841" y="5890260"/>
            <a:ext cx="608290" cy="22860"/>
          </a:xfrm>
          <a:prstGeom prst="roundRect">
            <a:avLst>
              <a:gd name="adj" fmla="val 1140424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Shape 28"/>
          <p:cNvSpPr/>
          <p:nvPr/>
        </p:nvSpPr>
        <p:spPr>
          <a:xfrm>
            <a:off x="7119699" y="5706189"/>
            <a:ext cx="391001" cy="391001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1" name="Text 29"/>
          <p:cNvSpPr/>
          <p:nvPr/>
        </p:nvSpPr>
        <p:spPr>
          <a:xfrm>
            <a:off x="7247811" y="5785842"/>
            <a:ext cx="13466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6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8271034" y="5684401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Этап 6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8271034" y="6029920"/>
            <a:ext cx="5751076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Аналитик тестирует приложение на соответствие требованиям, разработчики исправляют ошибки и оптимизируют работу.</a:t>
            </a:r>
            <a:endParaRPr lang="en-US" sz="1350" dirty="0"/>
          </a:p>
        </p:txBody>
      </p:sp>
      <p:sp>
        <p:nvSpPr>
          <p:cNvPr id="34" name="Shape 32"/>
          <p:cNvSpPr/>
          <p:nvPr/>
        </p:nvSpPr>
        <p:spPr>
          <a:xfrm>
            <a:off x="6534269" y="6672263"/>
            <a:ext cx="608290" cy="22860"/>
          </a:xfrm>
          <a:prstGeom prst="roundRect">
            <a:avLst>
              <a:gd name="adj" fmla="val 1140424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5" name="Shape 33"/>
          <p:cNvSpPr/>
          <p:nvPr/>
        </p:nvSpPr>
        <p:spPr>
          <a:xfrm>
            <a:off x="7119699" y="6488192"/>
            <a:ext cx="391001" cy="391001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6" name="Text 34"/>
          <p:cNvSpPr/>
          <p:nvPr/>
        </p:nvSpPr>
        <p:spPr>
          <a:xfrm>
            <a:off x="7251740" y="6567845"/>
            <a:ext cx="126802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7</a:t>
            </a:r>
            <a:endParaRPr lang="en-US" sz="1800" dirty="0"/>
          </a:p>
        </p:txBody>
      </p:sp>
      <p:sp>
        <p:nvSpPr>
          <p:cNvPr id="37" name="Text 35"/>
          <p:cNvSpPr/>
          <p:nvPr/>
        </p:nvSpPr>
        <p:spPr>
          <a:xfrm>
            <a:off x="4428292" y="6466403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Этап 7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608290" y="6811923"/>
            <a:ext cx="5751076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Тимлид организует выпуск приложения, команда готовит рекомендации для дальнейшего развития.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1803" y="478189"/>
            <a:ext cx="703695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ru-RU" sz="4300" b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Деммонстрация решения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6" y="6095123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Приложение обладает простым и интуитивным интерфейсом, а также поддерживает работу на платформе Android. В будущем мы планируем расширить функционал, добавив поддержку iOS, внедрить многоязычность, улучшить алгоритмы распознавания и разработать систему обучения.</a:t>
            </a:r>
            <a:endParaRPr lang="en-US" sz="1900" dirty="0"/>
          </a:p>
        </p:txBody>
      </p:sp>
      <p:pic>
        <p:nvPicPr>
          <p:cNvPr id="2" name="Видео без названия — сделано в Clipchamp">
            <a:hlinkClick r:id="" action="ppaction://media"/>
            <a:extLst>
              <a:ext uri="{FF2B5EF4-FFF2-40B4-BE49-F238E27FC236}">
                <a16:creationId xmlns:a16="http://schemas.microsoft.com/office/drawing/2014/main" id="{E89D68FE-3921-6E8E-1D8F-E0593CDFE6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5871" t="227" r="-34969"/>
          <a:stretch>
            <a:fillRect/>
          </a:stretch>
        </p:blipFill>
        <p:spPr>
          <a:xfrm>
            <a:off x="646176" y="1402081"/>
            <a:ext cx="13267944" cy="4358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6ACBA648C804BA5A9E27A557222FB" ma:contentTypeVersion="5" ma:contentTypeDescription="Create a new document." ma:contentTypeScope="" ma:versionID="7e827b216a817bbb5ce41e6d5797be57">
  <xsd:schema xmlns:xsd="http://www.w3.org/2001/XMLSchema" xmlns:xs="http://www.w3.org/2001/XMLSchema" xmlns:p="http://schemas.microsoft.com/office/2006/metadata/properties" xmlns:ns3="72717c62-974f-444f-b828-768ba516afe9" targetNamespace="http://schemas.microsoft.com/office/2006/metadata/properties" ma:root="true" ma:fieldsID="a42dc51c0702fd532722ddf05e849013" ns3:_="">
    <xsd:import namespace="72717c62-974f-444f-b828-768ba516afe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17c62-974f-444f-b828-768ba516afe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3C862C-EBC0-4A9B-97D8-68FFC0DD82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717c62-974f-444f-b828-768ba516af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4797ED-572E-49EA-872F-28B2C805E0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E7BE37-E720-4195-88EC-5D23A229A15B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72717c62-974f-444f-b828-768ba516afe9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396</Words>
  <Application>Microsoft Office PowerPoint</Application>
  <PresentationFormat>Произвольный</PresentationFormat>
  <Paragraphs>88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Montserrat</vt:lpstr>
      <vt:lpstr>Arial</vt:lpstr>
      <vt:lpstr>Aptos</vt:lpstr>
      <vt:lpstr>Comfortaa Bold</vt:lpstr>
      <vt:lpstr>Montserrat Bold</vt:lpstr>
      <vt:lpstr>Raleway Medium</vt:lpstr>
      <vt:lpstr>Comfortaa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Кузнецов Владислав Павлович</cp:lastModifiedBy>
  <cp:revision>4</cp:revision>
  <dcterms:created xsi:type="dcterms:W3CDTF">2025-01-11T23:09:24Z</dcterms:created>
  <dcterms:modified xsi:type="dcterms:W3CDTF">2025-01-12T06:30:17Z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0x01010010C6ACBA648C804BA5A9E27A557222FB</vt:lpwstr>
  </property>
</Properties>
</file>